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9" r:id="rId6"/>
    <p:sldId id="260" r:id="rId7"/>
    <p:sldId id="267" r:id="rId8"/>
    <p:sldId id="268" r:id="rId9"/>
    <p:sldId id="261" r:id="rId10"/>
    <p:sldId id="262" r:id="rId11"/>
    <p:sldId id="263" r:id="rId12"/>
    <p:sldId id="266" r:id="rId13"/>
    <p:sldId id="264" r:id="rId14"/>
    <p:sldId id="265" r:id="rId1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100000"/>
      </a:lnSpc>
      <a:spcBef>
        <a:spcPts val="540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venir Next"/>
      </a:defRPr>
    </a:lvl1pPr>
    <a:lvl2pPr marL="0" marR="0" indent="228600" algn="l" defTabSz="825500" rtl="0" fontAlgn="auto" latinLnBrk="0" hangingPunct="0">
      <a:lnSpc>
        <a:spcPct val="100000"/>
      </a:lnSpc>
      <a:spcBef>
        <a:spcPts val="540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venir Next"/>
      </a:defRPr>
    </a:lvl2pPr>
    <a:lvl3pPr marL="0" marR="0" indent="457200" algn="l" defTabSz="825500" rtl="0" fontAlgn="auto" latinLnBrk="0" hangingPunct="0">
      <a:lnSpc>
        <a:spcPct val="100000"/>
      </a:lnSpc>
      <a:spcBef>
        <a:spcPts val="540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venir Next"/>
      </a:defRPr>
    </a:lvl3pPr>
    <a:lvl4pPr marL="0" marR="0" indent="685800" algn="l" defTabSz="825500" rtl="0" fontAlgn="auto" latinLnBrk="0" hangingPunct="0">
      <a:lnSpc>
        <a:spcPct val="100000"/>
      </a:lnSpc>
      <a:spcBef>
        <a:spcPts val="540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venir Next"/>
      </a:defRPr>
    </a:lvl4pPr>
    <a:lvl5pPr marL="0" marR="0" indent="914400" algn="l" defTabSz="825500" rtl="0" fontAlgn="auto" latinLnBrk="0" hangingPunct="0">
      <a:lnSpc>
        <a:spcPct val="100000"/>
      </a:lnSpc>
      <a:spcBef>
        <a:spcPts val="540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venir Next"/>
      </a:defRPr>
    </a:lvl5pPr>
    <a:lvl6pPr marL="0" marR="0" indent="1143000" algn="l" defTabSz="825500" rtl="0" fontAlgn="auto" latinLnBrk="0" hangingPunct="0">
      <a:lnSpc>
        <a:spcPct val="100000"/>
      </a:lnSpc>
      <a:spcBef>
        <a:spcPts val="540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venir Next"/>
      </a:defRPr>
    </a:lvl6pPr>
    <a:lvl7pPr marL="0" marR="0" indent="1371600" algn="l" defTabSz="825500" rtl="0" fontAlgn="auto" latinLnBrk="0" hangingPunct="0">
      <a:lnSpc>
        <a:spcPct val="100000"/>
      </a:lnSpc>
      <a:spcBef>
        <a:spcPts val="540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venir Next"/>
      </a:defRPr>
    </a:lvl7pPr>
    <a:lvl8pPr marL="0" marR="0" indent="1600200" algn="l" defTabSz="825500" rtl="0" fontAlgn="auto" latinLnBrk="0" hangingPunct="0">
      <a:lnSpc>
        <a:spcPct val="100000"/>
      </a:lnSpc>
      <a:spcBef>
        <a:spcPts val="540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venir Next"/>
      </a:defRPr>
    </a:lvl8pPr>
    <a:lvl9pPr marL="0" marR="0" indent="1828800" algn="l" defTabSz="825500" rtl="0" fontAlgn="auto" latinLnBrk="0" hangingPunct="0">
      <a:lnSpc>
        <a:spcPct val="100000"/>
      </a:lnSpc>
      <a:spcBef>
        <a:spcPts val="540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venir Nex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18"/>
  </p:normalViewPr>
  <p:slideViewPr>
    <p:cSldViewPr snapToGrid="0" snapToObjects="1">
      <p:cViewPr varScale="1">
        <p:scale>
          <a:sx n="52" d="100"/>
          <a:sy n="52" d="100"/>
        </p:scale>
        <p:origin x="89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tif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71227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04753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778000" y="7073900"/>
            <a:ext cx="20828000" cy="552227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2387600" y="8953500"/>
            <a:ext cx="19621500" cy="6604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2387600" y="6019799"/>
            <a:ext cx="19621500" cy="9398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800"/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24384000" cy="1626446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3124200" y="-38100"/>
            <a:ext cx="18135600" cy="1209669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635000" y="95123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35000" y="114427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idx="13"/>
          </p:nvPr>
        </p:nvSpPr>
        <p:spPr>
          <a:xfrm>
            <a:off x="7950200" y="1104900"/>
            <a:ext cx="17259302" cy="115062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1651000" y="952500"/>
            <a:ext cx="10223500" cy="55499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651000" y="6527800"/>
            <a:ext cx="10223500" cy="5727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/>
          </a:lstStyle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714374" indent="-714374">
              <a:defRPr sz="5400"/>
            </a:lvl1pPr>
            <a:lvl2pPr marL="1425575" indent="-714375">
              <a:defRPr sz="5400"/>
            </a:lvl2pPr>
            <a:lvl3pPr marL="2136775" indent="-714375">
              <a:defRPr sz="5400"/>
            </a:lvl3pPr>
            <a:lvl4pPr marL="2847975" indent="-714375">
              <a:defRPr sz="5400"/>
            </a:lvl4pPr>
            <a:lvl5pPr marL="3559175" indent="-714375"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half" idx="13"/>
          </p:nvPr>
        </p:nvSpPr>
        <p:spPr>
          <a:xfrm>
            <a:off x="10960100" y="3149600"/>
            <a:ext cx="13944600" cy="929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3800" b="0"/>
            </a:lvl1pPr>
            <a:lvl2pPr marL="1117600" indent="-558800">
              <a:spcBef>
                <a:spcPts val="4500"/>
              </a:spcBef>
              <a:defRPr sz="3800" b="0"/>
            </a:lvl2pPr>
            <a:lvl3pPr marL="1676400" indent="-558800">
              <a:spcBef>
                <a:spcPts val="4500"/>
              </a:spcBef>
              <a:defRPr sz="3800" b="0"/>
            </a:lvl3pPr>
            <a:lvl4pPr marL="2235200" indent="-558800">
              <a:spcBef>
                <a:spcPts val="4500"/>
              </a:spcBef>
              <a:defRPr sz="3800" b="0"/>
            </a:lvl4pPr>
            <a:lvl5pPr marL="2794000" indent="-558800">
              <a:spcBef>
                <a:spcPts val="4500"/>
              </a:spcBef>
              <a:defRPr sz="3800" b="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1778000"/>
            <a:ext cx="21005800" cy="10160000"/>
          </a:xfrm>
          <a:prstGeom prst="rect">
            <a:avLst/>
          </a:prstGeom>
        </p:spPr>
        <p:txBody>
          <a:bodyPr/>
          <a:lstStyle>
            <a:lvl1pPr marL="714374" indent="-714374">
              <a:defRPr sz="5400"/>
            </a:lvl1pPr>
            <a:lvl2pPr marL="1349375" indent="-714375">
              <a:defRPr sz="5400"/>
            </a:lvl2pPr>
            <a:lvl3pPr marL="1984375" indent="-714375">
              <a:defRPr sz="5400"/>
            </a:lvl3pPr>
            <a:lvl4pPr marL="2619375" indent="-714375">
              <a:defRPr sz="5400"/>
            </a:lvl4pPr>
            <a:lvl5pPr marL="3254375" indent="-714375"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15681340" y="7035800"/>
            <a:ext cx="8396678" cy="56007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15290800" y="1130300"/>
            <a:ext cx="8331200" cy="555413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idx="15"/>
          </p:nvPr>
        </p:nvSpPr>
        <p:spPr>
          <a:xfrm>
            <a:off x="-304800" y="1130300"/>
            <a:ext cx="1720215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ctr">
              <a:spcBef>
                <a:spcPts val="0"/>
              </a:spcBef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9pPr>
    </p:titleStyle>
    <p:bodyStyle>
      <a:lvl1pPr marL="635000" marR="0" indent="-635000" algn="l" defTabSz="825500" latinLnBrk="0">
        <a:lnSpc>
          <a:spcPct val="100000"/>
        </a:lnSpc>
        <a:spcBef>
          <a:spcPts val="4000"/>
        </a:spcBef>
        <a:spcAft>
          <a:spcPts val="0"/>
        </a:spcAft>
        <a:buClrTx/>
        <a:buSzPct val="125000"/>
        <a:buFontTx/>
        <a:buChar char="•"/>
        <a:tabLst/>
        <a:defRPr sz="5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1pPr>
      <a:lvl2pPr marL="1270000" marR="0" indent="-635000" algn="l" defTabSz="825500" latinLnBrk="0">
        <a:lnSpc>
          <a:spcPct val="100000"/>
        </a:lnSpc>
        <a:spcBef>
          <a:spcPts val="4000"/>
        </a:spcBef>
        <a:spcAft>
          <a:spcPts val="0"/>
        </a:spcAft>
        <a:buClrTx/>
        <a:buSzPct val="125000"/>
        <a:buFontTx/>
        <a:buChar char="•"/>
        <a:tabLst/>
        <a:defRPr sz="5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2pPr>
      <a:lvl3pPr marL="1905000" marR="0" indent="-635000" algn="l" defTabSz="825500" latinLnBrk="0">
        <a:lnSpc>
          <a:spcPct val="100000"/>
        </a:lnSpc>
        <a:spcBef>
          <a:spcPts val="4000"/>
        </a:spcBef>
        <a:spcAft>
          <a:spcPts val="0"/>
        </a:spcAft>
        <a:buClrTx/>
        <a:buSzPct val="125000"/>
        <a:buFontTx/>
        <a:buChar char="•"/>
        <a:tabLst/>
        <a:defRPr sz="5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3pPr>
      <a:lvl4pPr marL="2540000" marR="0" indent="-635000" algn="l" defTabSz="825500" latinLnBrk="0">
        <a:lnSpc>
          <a:spcPct val="100000"/>
        </a:lnSpc>
        <a:spcBef>
          <a:spcPts val="4000"/>
        </a:spcBef>
        <a:spcAft>
          <a:spcPts val="0"/>
        </a:spcAft>
        <a:buClrTx/>
        <a:buSzPct val="125000"/>
        <a:buFontTx/>
        <a:buChar char="•"/>
        <a:tabLst/>
        <a:defRPr sz="5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4pPr>
      <a:lvl5pPr marL="3175000" marR="0" indent="-635000" algn="l" defTabSz="825500" latinLnBrk="0">
        <a:lnSpc>
          <a:spcPct val="100000"/>
        </a:lnSpc>
        <a:spcBef>
          <a:spcPts val="4000"/>
        </a:spcBef>
        <a:spcAft>
          <a:spcPts val="0"/>
        </a:spcAft>
        <a:buClrTx/>
        <a:buSzPct val="125000"/>
        <a:buFontTx/>
        <a:buChar char="•"/>
        <a:tabLst/>
        <a:defRPr sz="5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5pPr>
      <a:lvl6pPr marL="3810000" marR="0" indent="-635000" algn="l" defTabSz="825500" latinLnBrk="0">
        <a:lnSpc>
          <a:spcPct val="100000"/>
        </a:lnSpc>
        <a:spcBef>
          <a:spcPts val="4000"/>
        </a:spcBef>
        <a:spcAft>
          <a:spcPts val="0"/>
        </a:spcAft>
        <a:buClrTx/>
        <a:buSzPct val="125000"/>
        <a:buFontTx/>
        <a:buChar char="•"/>
        <a:tabLst/>
        <a:defRPr sz="5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6pPr>
      <a:lvl7pPr marL="4445000" marR="0" indent="-635000" algn="l" defTabSz="825500" latinLnBrk="0">
        <a:lnSpc>
          <a:spcPct val="100000"/>
        </a:lnSpc>
        <a:spcBef>
          <a:spcPts val="4000"/>
        </a:spcBef>
        <a:spcAft>
          <a:spcPts val="0"/>
        </a:spcAft>
        <a:buClrTx/>
        <a:buSzPct val="125000"/>
        <a:buFontTx/>
        <a:buChar char="•"/>
        <a:tabLst/>
        <a:defRPr sz="5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7pPr>
      <a:lvl8pPr marL="5080000" marR="0" indent="-635000" algn="l" defTabSz="825500" latinLnBrk="0">
        <a:lnSpc>
          <a:spcPct val="100000"/>
        </a:lnSpc>
        <a:spcBef>
          <a:spcPts val="4000"/>
        </a:spcBef>
        <a:spcAft>
          <a:spcPts val="0"/>
        </a:spcAft>
        <a:buClrTx/>
        <a:buSzPct val="125000"/>
        <a:buFontTx/>
        <a:buChar char="•"/>
        <a:tabLst/>
        <a:defRPr sz="5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8pPr>
      <a:lvl9pPr marL="5715000" marR="0" indent="-635000" algn="l" defTabSz="825500" latinLnBrk="0">
        <a:lnSpc>
          <a:spcPct val="100000"/>
        </a:lnSpc>
        <a:spcBef>
          <a:spcPts val="4000"/>
        </a:spcBef>
        <a:spcAft>
          <a:spcPts val="0"/>
        </a:spcAft>
        <a:buClrTx/>
        <a:buSzPct val="125000"/>
        <a:buFontTx/>
        <a:buChar char="•"/>
        <a:tabLst/>
        <a:defRPr sz="5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wmccarthy@ucsd.edu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OGS108/Section-Sp20" TargetMode="External"/><Relationship Id="rId2" Type="http://schemas.openxmlformats.org/officeDocument/2006/relationships/hyperlink" Target="https://github.com/COGS108/Section-Fa20" TargetMode="Externa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OGS108/Section-Fa20" TargetMode="Externa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tinyletter.com/data-is-plural" TargetMode="External"/><Relationship Id="rId2" Type="http://schemas.openxmlformats.org/officeDocument/2006/relationships/hyperlink" Target="https://github.com/COGS108/Overview" TargetMode="Externa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github.com/COGS108/Section-Sp20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OGS108/Tutorials/blob/master/03-Python.ipynb" TargetMode="External"/><Relationship Id="rId2" Type="http://schemas.openxmlformats.org/officeDocument/2006/relationships/hyperlink" Target="https://github.com/COGS108/Tutorials/blob/master/01-Python.ipynb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guides.github.com/activities/hello-world/" TargetMode="External"/><Relationship Id="rId5" Type="http://schemas.openxmlformats.org/officeDocument/2006/relationships/hyperlink" Target="https://www.dataschool.io/python-pandas-tips-and-tricks/" TargetMode="External"/><Relationship Id="rId4" Type="http://schemas.openxmlformats.org/officeDocument/2006/relationships/hyperlink" Target="https://jakevdp.github.io/PythonDataScienceHandbook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naconda.com/products/individual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docs.anaconda.com/anaconda/install/verify-install/" TargetMode="External"/><Relationship Id="rId4" Type="http://schemas.openxmlformats.org/officeDocument/2006/relationships/hyperlink" Target="https://docs.anaconda.com/anaconda/install/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-scm.com/downloads" TargetMode="Externa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Introductions"/>
          <p:cNvSpPr txBox="1">
            <a:spLocks noGrp="1"/>
          </p:cNvSpPr>
          <p:nvPr>
            <p:ph type="ctrTitle"/>
          </p:nvPr>
        </p:nvSpPr>
        <p:spPr>
          <a:xfrm>
            <a:off x="1778000" y="2298700"/>
            <a:ext cx="14244573" cy="4648200"/>
          </a:xfrm>
          <a:prstGeom prst="rect">
            <a:avLst/>
          </a:prstGeom>
        </p:spPr>
        <p:txBody>
          <a:bodyPr/>
          <a:lstStyle>
            <a:lvl1pPr algn="l"/>
          </a:lstStyle>
          <a:p>
            <a:r>
              <a:t>Introductions</a:t>
            </a:r>
          </a:p>
        </p:txBody>
      </p:sp>
      <p:sp>
        <p:nvSpPr>
          <p:cNvPr id="120" name="COGS 108 Spring 2020…"/>
          <p:cNvSpPr txBox="1">
            <a:spLocks noGrp="1"/>
          </p:cNvSpPr>
          <p:nvPr>
            <p:ph type="subTitle" sz="half" idx="1"/>
          </p:nvPr>
        </p:nvSpPr>
        <p:spPr>
          <a:xfrm>
            <a:off x="1778000" y="8608615"/>
            <a:ext cx="20828000" cy="3860561"/>
          </a:xfrm>
          <a:prstGeom prst="rect">
            <a:avLst/>
          </a:prstGeom>
        </p:spPr>
        <p:txBody>
          <a:bodyPr/>
          <a:lstStyle/>
          <a:p>
            <a:pPr algn="l"/>
            <a:r>
              <a:rPr dirty="0"/>
              <a:t>COGS 108 </a:t>
            </a:r>
            <a:r>
              <a:rPr lang="en-US" dirty="0"/>
              <a:t>Fall</a:t>
            </a:r>
            <a:r>
              <a:rPr dirty="0"/>
              <a:t> 2020</a:t>
            </a:r>
          </a:p>
          <a:p>
            <a:pPr algn="l"/>
            <a:r>
              <a:rPr lang="en-US" dirty="0"/>
              <a:t>Atman Patel</a:t>
            </a:r>
            <a:endParaRPr dirty="0"/>
          </a:p>
          <a:p>
            <a:pPr algn="l"/>
            <a:r>
              <a:rPr dirty="0"/>
              <a:t>Discussion 1</a:t>
            </a:r>
          </a:p>
        </p:txBody>
      </p:sp>
      <p:sp>
        <p:nvSpPr>
          <p:cNvPr id="121" name="Line"/>
          <p:cNvSpPr/>
          <p:nvPr/>
        </p:nvSpPr>
        <p:spPr>
          <a:xfrm>
            <a:off x="1779441" y="7493000"/>
            <a:ext cx="20825118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spcBef>
                <a:spcPts val="0"/>
              </a:spcBef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22" name="Learning goals:…"/>
          <p:cNvSpPr txBox="1"/>
          <p:nvPr/>
        </p:nvSpPr>
        <p:spPr>
          <a:xfrm>
            <a:off x="16045972" y="785641"/>
            <a:ext cx="6583429" cy="6095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>
              <a:spcBef>
                <a:spcPts val="0"/>
              </a:spcBef>
              <a:defRPr sz="3600"/>
            </a:pPr>
            <a:r>
              <a:rPr dirty="0"/>
              <a:t>Learning goals:</a:t>
            </a:r>
          </a:p>
          <a:p>
            <a:pPr marL="714375" indent="-714375">
              <a:spcBef>
                <a:spcPts val="0"/>
              </a:spcBef>
              <a:buSzPct val="125000"/>
              <a:buChar char="•"/>
              <a:defRPr sz="3600"/>
            </a:pPr>
            <a:r>
              <a:rPr dirty="0"/>
              <a:t>Understand </a:t>
            </a:r>
            <a:r>
              <a:rPr dirty="0" err="1"/>
              <a:t>Jupyter</a:t>
            </a:r>
            <a:endParaRPr dirty="0"/>
          </a:p>
          <a:p>
            <a:pPr marL="714375" indent="-714375">
              <a:spcBef>
                <a:spcPts val="0"/>
              </a:spcBef>
              <a:buSzPct val="125000"/>
              <a:buChar char="•"/>
              <a:defRPr sz="3600"/>
            </a:pPr>
            <a:r>
              <a:rPr lang="en-US" dirty="0"/>
              <a:t>Understand D</a:t>
            </a:r>
            <a:r>
              <a:rPr dirty="0"/>
              <a:t>atahub</a:t>
            </a:r>
          </a:p>
          <a:p>
            <a:pPr marL="714375" indent="-714375">
              <a:spcBef>
                <a:spcPts val="0"/>
              </a:spcBef>
              <a:buSzPct val="125000"/>
              <a:buChar char="•"/>
              <a:defRPr sz="3600"/>
            </a:pPr>
            <a:r>
              <a:rPr lang="en-US" dirty="0"/>
              <a:t>Final Project team building and ideas</a:t>
            </a:r>
          </a:p>
          <a:p>
            <a:pPr marL="714375" indent="-714375">
              <a:spcBef>
                <a:spcPts val="0"/>
              </a:spcBef>
              <a:buSzPct val="125000"/>
              <a:buChar char="•"/>
              <a:defRPr sz="3600"/>
            </a:pPr>
            <a:r>
              <a:rPr lang="en-US" dirty="0"/>
              <a:t>Q &amp; A</a:t>
            </a:r>
            <a:endParaRPr dirty="0"/>
          </a:p>
        </p:txBody>
      </p:sp>
      <p:sp>
        <p:nvSpPr>
          <p:cNvPr id="123" name="wmccarthy@ucsd.edu…"/>
          <p:cNvSpPr txBox="1"/>
          <p:nvPr/>
        </p:nvSpPr>
        <p:spPr>
          <a:xfrm>
            <a:off x="12192001" y="8608616"/>
            <a:ext cx="10642600" cy="19920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>
              <a:spcBef>
                <a:spcPts val="0"/>
              </a:spcBef>
            </a:pPr>
            <a:r>
              <a:rPr lang="en-US" u="sng" dirty="0">
                <a:hlinkClick r:id="rId2"/>
              </a:rPr>
              <a:t>a2patel</a:t>
            </a:r>
            <a:r>
              <a:rPr u="sng" dirty="0">
                <a:hlinkClick r:id="rId2"/>
              </a:rPr>
              <a:t>@</a:t>
            </a:r>
            <a:r>
              <a:rPr lang="en-US" u="sng" dirty="0">
                <a:hlinkClick r:id="rId2"/>
              </a:rPr>
              <a:t>eng.</a:t>
            </a:r>
            <a:r>
              <a:rPr u="sng" dirty="0">
                <a:hlinkClick r:id="rId2"/>
              </a:rPr>
              <a:t>ucsd.edu</a:t>
            </a:r>
          </a:p>
          <a:p>
            <a:pPr>
              <a:spcBef>
                <a:spcPts val="0"/>
              </a:spcBef>
            </a:pPr>
            <a:r>
              <a:rPr dirty="0"/>
              <a:t>OH: </a:t>
            </a:r>
            <a:r>
              <a:rPr lang="en-US" dirty="0"/>
              <a:t>Tue</a:t>
            </a:r>
            <a:r>
              <a:rPr dirty="0"/>
              <a:t> 1</a:t>
            </a:r>
            <a:r>
              <a:rPr lang="en-US" dirty="0"/>
              <a:t>1:30</a:t>
            </a:r>
            <a:r>
              <a:rPr dirty="0"/>
              <a:t>a</a:t>
            </a:r>
            <a:r>
              <a:rPr lang="en-US" dirty="0"/>
              <a:t>m </a:t>
            </a:r>
            <a:r>
              <a:rPr dirty="0"/>
              <a:t>-1</a:t>
            </a:r>
            <a:r>
              <a:rPr lang="en-US" dirty="0"/>
              <a:t>2:30pm</a:t>
            </a:r>
            <a:endParaRPr dirty="0"/>
          </a:p>
        </p:txBody>
      </p:sp>
      <p:sp>
        <p:nvSpPr>
          <p:cNvPr id="124" name="Discussion slides and materials adapted from Sam Lau (TA: WI20)"/>
          <p:cNvSpPr txBox="1"/>
          <p:nvPr/>
        </p:nvSpPr>
        <p:spPr>
          <a:xfrm>
            <a:off x="1736591" y="12262333"/>
            <a:ext cx="19554739" cy="801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defTabSz="610870">
              <a:spcBef>
                <a:spcPts val="0"/>
              </a:spcBef>
              <a:defRPr sz="3996"/>
            </a:lvl1pPr>
          </a:lstStyle>
          <a:p>
            <a:r>
              <a:rPr dirty="0"/>
              <a:t>Discussion slides and materials adapted from Sam Lau (TA: WI20)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Jupyter Intro and Oakland License Plat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 defTabSz="610870">
              <a:defRPr sz="8288"/>
            </a:lvl1pPr>
          </a:lstStyle>
          <a:p>
            <a:r>
              <a:rPr sz="9600" dirty="0" err="1"/>
              <a:t>Jupyter</a:t>
            </a:r>
            <a:r>
              <a:rPr sz="9600" dirty="0"/>
              <a:t> </a:t>
            </a:r>
            <a:r>
              <a:rPr lang="en-US" sz="9600" dirty="0"/>
              <a:t>Demo</a:t>
            </a:r>
            <a:endParaRPr sz="9600" dirty="0"/>
          </a:p>
        </p:txBody>
      </p:sp>
      <p:sp>
        <p:nvSpPr>
          <p:cNvPr id="148" name="An example of what you can do with Jupyter…"/>
          <p:cNvSpPr txBox="1">
            <a:spLocks noGrp="1"/>
          </p:cNvSpPr>
          <p:nvPr>
            <p:ph type="body" idx="1"/>
          </p:nvPr>
        </p:nvSpPr>
        <p:spPr>
          <a:xfrm>
            <a:off x="1689100" y="3098800"/>
            <a:ext cx="21005800" cy="9296400"/>
          </a:xfrm>
          <a:prstGeom prst="rect">
            <a:avLst/>
          </a:prstGeom>
        </p:spPr>
        <p:txBody>
          <a:bodyPr/>
          <a:lstStyle/>
          <a:p>
            <a:pPr marL="0" lvl="1" indent="0">
              <a:buSzTx/>
              <a:buNone/>
            </a:pPr>
            <a:r>
              <a:rPr dirty="0"/>
              <a:t>An example of what you can do with </a:t>
            </a:r>
            <a:r>
              <a:rPr dirty="0" err="1"/>
              <a:t>Jupyter</a:t>
            </a:r>
            <a:endParaRPr dirty="0"/>
          </a:p>
          <a:p>
            <a:pPr marL="0" lvl="1" indent="0">
              <a:buSzTx/>
              <a:buNone/>
            </a:pPr>
            <a:r>
              <a:rPr dirty="0"/>
              <a:t>For today’s demo (includes both code and data): </a:t>
            </a:r>
            <a:br>
              <a:rPr dirty="0"/>
            </a:br>
            <a:r>
              <a:rPr lang="en-US" u="sng" dirty="0">
                <a:hlinkClick r:id="rId2"/>
              </a:rPr>
              <a:t>https://github.com/COGS108/Section-Fa20</a:t>
            </a:r>
            <a:endParaRPr lang="en-US" u="sng" dirty="0"/>
          </a:p>
          <a:p>
            <a:pPr marL="0" lvl="1" indent="0">
              <a:buSzTx/>
              <a:buNone/>
            </a:pPr>
            <a:r>
              <a:rPr lang="en-US" dirty="0"/>
              <a:t>But before we start, we need to learn about datahub!!</a:t>
            </a:r>
          </a:p>
          <a:p>
            <a:pPr marL="0" lvl="1" indent="0">
              <a:buSzTx/>
              <a:buNone/>
            </a:pPr>
            <a:endParaRPr lang="en-US" b="0" dirty="0">
              <a:hlinkClick r:id="rId3"/>
            </a:endParaRP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datahub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datahub</a:t>
            </a:r>
          </a:p>
        </p:txBody>
      </p:sp>
      <p:sp>
        <p:nvSpPr>
          <p:cNvPr id="151" name="Jupyter runs python code in a browser.…"/>
          <p:cNvSpPr txBox="1">
            <a:spLocks noGrp="1"/>
          </p:cNvSpPr>
          <p:nvPr>
            <p:ph type="body" idx="1"/>
          </p:nvPr>
        </p:nvSpPr>
        <p:spPr>
          <a:xfrm>
            <a:off x="1689100" y="3262608"/>
            <a:ext cx="21005800" cy="9296401"/>
          </a:xfrm>
          <a:prstGeom prst="rect">
            <a:avLst/>
          </a:prstGeom>
        </p:spPr>
        <p:txBody>
          <a:bodyPr/>
          <a:lstStyle/>
          <a:p>
            <a:pPr marL="621506" indent="-621506" defTabSz="718184">
              <a:spcBef>
                <a:spcPts val="3400"/>
              </a:spcBef>
              <a:defRPr sz="4698" b="0"/>
            </a:pPr>
            <a:r>
              <a:rPr dirty="0" err="1"/>
              <a:t>Jupyter</a:t>
            </a:r>
            <a:r>
              <a:rPr dirty="0"/>
              <a:t> runs python code in a browser.</a:t>
            </a:r>
          </a:p>
          <a:p>
            <a:pPr marL="1240250" lvl="1" indent="-621506" defTabSz="718184">
              <a:spcBef>
                <a:spcPts val="3400"/>
              </a:spcBef>
              <a:defRPr sz="4698" b="0"/>
            </a:pPr>
            <a:r>
              <a:rPr dirty="0"/>
              <a:t>But </a:t>
            </a:r>
            <a:r>
              <a:rPr dirty="0" err="1"/>
              <a:t>Jupyter</a:t>
            </a:r>
            <a:r>
              <a:rPr dirty="0"/>
              <a:t> is itself just a program that’s running on a computer somewhere.</a:t>
            </a:r>
          </a:p>
          <a:p>
            <a:pPr marL="621506" indent="-621506" defTabSz="718184">
              <a:spcBef>
                <a:spcPts val="3400"/>
              </a:spcBef>
              <a:defRPr sz="4698"/>
            </a:pPr>
            <a:r>
              <a:rPr dirty="0"/>
              <a:t>datahub </a:t>
            </a:r>
            <a:r>
              <a:rPr b="0" dirty="0"/>
              <a:t>lets you interact with </a:t>
            </a:r>
            <a:r>
              <a:rPr b="0" dirty="0" err="1"/>
              <a:t>Jupyter</a:t>
            </a:r>
            <a:r>
              <a:rPr b="0" dirty="0"/>
              <a:t> that’s running somewhere else.</a:t>
            </a:r>
          </a:p>
          <a:p>
            <a:pPr marL="621506" indent="-621506" defTabSz="718184">
              <a:spcBef>
                <a:spcPts val="3400"/>
              </a:spcBef>
              <a:defRPr sz="4698"/>
            </a:pPr>
            <a:r>
              <a:rPr b="0" dirty="0"/>
              <a:t>What does this mean?!</a:t>
            </a:r>
          </a:p>
          <a:p>
            <a:pPr marL="1240250" lvl="1" indent="-621506" defTabSz="718184">
              <a:spcBef>
                <a:spcPts val="3400"/>
              </a:spcBef>
              <a:defRPr sz="4698"/>
            </a:pPr>
            <a:r>
              <a:rPr dirty="0"/>
              <a:t>You don’t need to worry about installing </a:t>
            </a:r>
            <a:r>
              <a:rPr dirty="0" err="1"/>
              <a:t>Jupyter</a:t>
            </a:r>
            <a:endParaRPr b="0" dirty="0"/>
          </a:p>
          <a:p>
            <a:pPr marL="1240250" lvl="1" indent="-621506" defTabSz="718184">
              <a:spcBef>
                <a:spcPts val="3400"/>
              </a:spcBef>
              <a:defRPr sz="4698"/>
            </a:pPr>
            <a:r>
              <a:rPr dirty="0"/>
              <a:t>You can use datahub to create and run python programs (online)</a:t>
            </a:r>
          </a:p>
          <a:p>
            <a:pPr marL="1240250" lvl="1" indent="-621506" defTabSz="718184">
              <a:spcBef>
                <a:spcPts val="3400"/>
              </a:spcBef>
              <a:defRPr sz="4698"/>
            </a:pPr>
            <a:r>
              <a:rPr dirty="0"/>
              <a:t>You can use this interface to fetch and submit assignments</a:t>
            </a:r>
          </a:p>
        </p:txBody>
      </p:sp>
      <p:pic>
        <p:nvPicPr>
          <p:cNvPr id="152" name="screenshot.png" descr="screensho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32339" y="1204501"/>
            <a:ext cx="7177980" cy="3147653"/>
          </a:xfrm>
          <a:prstGeom prst="rect">
            <a:avLst/>
          </a:prstGeom>
          <a:ln w="12700">
            <a:miter lim="400000"/>
          </a:ln>
        </p:spPr>
      </p:pic>
      <p:pic>
        <p:nvPicPr>
          <p:cNvPr id="153" name="screenshot.png" descr="screensho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62613" y="123793"/>
            <a:ext cx="7392163" cy="650237"/>
          </a:xfrm>
          <a:prstGeom prst="rect">
            <a:avLst/>
          </a:prstGeom>
          <a:ln w="63500">
            <a:solidFill>
              <a:srgbClr val="000000"/>
            </a:solidFill>
            <a:miter lim="400000"/>
          </a:ln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85419-9CA8-DD4B-8309-496BCDE54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Oakland License Plates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DF1474-F959-1440-BA75-7A742D9ED2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Get data and </a:t>
            </a:r>
            <a:r>
              <a:rPr lang="en-US" dirty="0" err="1"/>
              <a:t>jupyter</a:t>
            </a:r>
            <a:r>
              <a:rPr lang="en-US" dirty="0"/>
              <a:t> notebook – </a:t>
            </a:r>
          </a:p>
          <a:p>
            <a:pPr marL="1625600" lvl="1" indent="-914400">
              <a:spcBef>
                <a:spcPts val="2200"/>
              </a:spcBef>
              <a:buFont typeface="+mj-lt"/>
              <a:buAutoNum type="arabicPeriod"/>
            </a:pPr>
            <a:r>
              <a:rPr lang="en-US" sz="3600" b="0" dirty="0"/>
              <a:t>Open datahub</a:t>
            </a:r>
          </a:p>
          <a:p>
            <a:pPr marL="1625600" lvl="1" indent="-914400">
              <a:spcBef>
                <a:spcPts val="2200"/>
              </a:spcBef>
              <a:buFont typeface="+mj-lt"/>
              <a:buAutoNum type="arabicPeriod"/>
            </a:pPr>
            <a:r>
              <a:rPr lang="en-US" sz="3600" b="0" dirty="0"/>
              <a:t>Create a new folder called “Discussions”</a:t>
            </a:r>
          </a:p>
          <a:p>
            <a:pPr marL="1625600" lvl="1" indent="-914400">
              <a:spcBef>
                <a:spcPts val="2200"/>
              </a:spcBef>
              <a:buFont typeface="+mj-lt"/>
              <a:buAutoNum type="arabicPeriod"/>
            </a:pPr>
            <a:r>
              <a:rPr lang="en-US" sz="3600" b="0" dirty="0"/>
              <a:t>Open Terminal</a:t>
            </a:r>
          </a:p>
          <a:p>
            <a:pPr marL="1625600" lvl="1" indent="-914400">
              <a:spcBef>
                <a:spcPts val="2200"/>
              </a:spcBef>
              <a:buFont typeface="+mj-lt"/>
              <a:buAutoNum type="arabicPeriod"/>
            </a:pPr>
            <a:r>
              <a:rPr lang="en-US" sz="3600" b="0" dirty="0"/>
              <a:t>Go to Discussions folder</a:t>
            </a:r>
          </a:p>
          <a:p>
            <a:pPr marL="1625600" lvl="1" indent="-914400">
              <a:spcBef>
                <a:spcPts val="2200"/>
              </a:spcBef>
              <a:buFont typeface="+mj-lt"/>
              <a:buAutoNum type="arabicPeriod"/>
            </a:pPr>
            <a:r>
              <a:rPr lang="en-US" sz="3600" b="0" dirty="0"/>
              <a:t>Type “Git clone </a:t>
            </a:r>
            <a:r>
              <a:rPr lang="en-US" sz="3600" u="sng" dirty="0">
                <a:hlinkClick r:id="rId2"/>
              </a:rPr>
              <a:t>https://github.com/COGS108/Section-Fa20</a:t>
            </a:r>
            <a:r>
              <a:rPr lang="en-US" sz="3600" u="sng" dirty="0"/>
              <a:t>”</a:t>
            </a:r>
          </a:p>
          <a:p>
            <a:pPr marL="1625600" lvl="1" indent="-914400">
              <a:spcBef>
                <a:spcPts val="2200"/>
              </a:spcBef>
              <a:buFont typeface="+mj-lt"/>
              <a:buAutoNum type="arabicPeriod"/>
            </a:pPr>
            <a:r>
              <a:rPr lang="en-US" sz="3600" b="0" dirty="0"/>
              <a:t>Close Terminal</a:t>
            </a:r>
            <a:endParaRPr lang="en-US" sz="3600" dirty="0"/>
          </a:p>
          <a:p>
            <a:r>
              <a:rPr lang="en-US" dirty="0"/>
              <a:t>Open </a:t>
            </a:r>
            <a:r>
              <a:rPr lang="en-US" dirty="0" err="1"/>
              <a:t>Jupyter</a:t>
            </a:r>
            <a:r>
              <a:rPr lang="en-US" dirty="0"/>
              <a:t> notebook called disc01.ipynb </a:t>
            </a:r>
            <a:r>
              <a:rPr lang="en-US" b="0" dirty="0"/>
              <a:t>(located in Discussions/Section_Fa20/disc01/)</a:t>
            </a:r>
          </a:p>
          <a:p>
            <a:pPr marL="1625601" lvl="1" indent="-9144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2141749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Let’s log in to datahub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Working on your assignments</a:t>
            </a:r>
            <a:endParaRPr dirty="0"/>
          </a:p>
        </p:txBody>
      </p:sp>
      <p:sp>
        <p:nvSpPr>
          <p:cNvPr id="156" name="https://github.com/COGS108/Overview (It’ll be worth bookmarking this page ^. You’ll use it a lot)…"/>
          <p:cNvSpPr txBox="1">
            <a:spLocks noGrp="1"/>
          </p:cNvSpPr>
          <p:nvPr>
            <p:ph type="body" idx="1"/>
          </p:nvPr>
        </p:nvSpPr>
        <p:spPr>
          <a:xfrm>
            <a:off x="1689100" y="3632200"/>
            <a:ext cx="20332700" cy="5537200"/>
          </a:xfrm>
          <a:prstGeom prst="rect">
            <a:avLst/>
          </a:prstGeom>
        </p:spPr>
        <p:txBody>
          <a:bodyPr/>
          <a:lstStyle/>
          <a:p>
            <a:r>
              <a:rPr dirty="0"/>
              <a:t>Log in</a:t>
            </a:r>
            <a:r>
              <a:rPr lang="en-US" dirty="0"/>
              <a:t>to </a:t>
            </a:r>
            <a:r>
              <a:rPr lang="en-US" dirty="0" err="1"/>
              <a:t>datahub.ucsd.edu</a:t>
            </a:r>
            <a:endParaRPr dirty="0"/>
          </a:p>
          <a:p>
            <a:r>
              <a:rPr b="0" dirty="0"/>
              <a:t>Go to</a:t>
            </a:r>
            <a:r>
              <a:rPr dirty="0"/>
              <a:t> </a:t>
            </a:r>
            <a:r>
              <a:rPr lang="en-US" dirty="0"/>
              <a:t>A</a:t>
            </a:r>
            <a:r>
              <a:rPr dirty="0"/>
              <a:t>ssignments</a:t>
            </a:r>
            <a:r>
              <a:rPr lang="en-US" dirty="0"/>
              <a:t> tab</a:t>
            </a:r>
            <a:endParaRPr dirty="0"/>
          </a:p>
          <a:p>
            <a:r>
              <a:rPr dirty="0"/>
              <a:t>‘fetch’ assignments </a:t>
            </a:r>
            <a:r>
              <a:rPr b="0" dirty="0"/>
              <a:t>you have access to</a:t>
            </a:r>
            <a:r>
              <a:rPr lang="en-US" b="0" dirty="0"/>
              <a:t> -&gt; Submit after completion</a:t>
            </a:r>
            <a:endParaRPr b="0" dirty="0"/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Resourc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Resources</a:t>
            </a:r>
          </a:p>
        </p:txBody>
      </p:sp>
      <p:sp>
        <p:nvSpPr>
          <p:cNvPr id="159" name="For a long list of interesting datasets: https://tinyletter.com/data-is-plural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ln>
            <a:solidFill>
              <a:schemeClr val="tx1"/>
            </a:solidFill>
          </a:ln>
        </p:spPr>
        <p:txBody>
          <a:bodyPr>
            <a:normAutofit fontScale="92500" lnSpcReduction="10000"/>
          </a:bodyPr>
          <a:lstStyle/>
          <a:p>
            <a:pPr marL="0" lvl="1" indent="0">
              <a:buSzTx/>
              <a:buNone/>
            </a:pPr>
            <a:r>
              <a:rPr lang="en-US" dirty="0"/>
              <a:t>\Most of the course related information:</a:t>
            </a:r>
            <a:br>
              <a:rPr lang="en-US" u="sng" dirty="0">
                <a:solidFill>
                  <a:srgbClr val="0000FF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</a:br>
            <a:r>
              <a:rPr lang="en-US" b="0" u="sng" dirty="0">
                <a:solidFill>
                  <a:srgbClr val="0000FF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https://github.com/COGS108/Overview</a:t>
            </a:r>
            <a:br>
              <a:rPr lang="en-US" dirty="0"/>
            </a:br>
            <a:r>
              <a:rPr lang="en-US" b="0" dirty="0"/>
              <a:t>(It’ll be worth bookmarking this page. You’ll use it a lot)</a:t>
            </a:r>
            <a:endParaRPr lang="en-US" dirty="0"/>
          </a:p>
          <a:p>
            <a:pPr marL="0" lvl="1" indent="0">
              <a:buSzTx/>
              <a:buNone/>
            </a:pPr>
            <a:r>
              <a:rPr dirty="0"/>
              <a:t>For a long list of interesting datasets:</a:t>
            </a:r>
            <a:br>
              <a:rPr dirty="0"/>
            </a:br>
            <a:r>
              <a:rPr b="0" u="sng" dirty="0">
                <a:hlinkClick r:id="rId3"/>
              </a:rPr>
              <a:t>https://tinyletter.com/data-is-plural</a:t>
            </a:r>
          </a:p>
          <a:p>
            <a:pPr marL="0" lvl="1" indent="0">
              <a:buSzTx/>
              <a:buNone/>
            </a:pPr>
            <a:r>
              <a:rPr dirty="0"/>
              <a:t>All Discussion Materials:</a:t>
            </a:r>
            <a:br>
              <a:rPr dirty="0"/>
            </a:br>
            <a:r>
              <a:rPr b="0" u="sng" dirty="0">
                <a:hlinkClick r:id="rId4"/>
              </a:rPr>
              <a:t>https://github.com/COGS108/Section-</a:t>
            </a:r>
            <a:r>
              <a:rPr lang="en-US" b="0" u="sng" dirty="0">
                <a:hlinkClick r:id="rId4"/>
              </a:rPr>
              <a:t>Fa</a:t>
            </a:r>
            <a:r>
              <a:rPr b="0" u="sng" dirty="0">
                <a:hlinkClick r:id="rId4"/>
              </a:rPr>
              <a:t>20</a:t>
            </a:r>
          </a:p>
          <a:p>
            <a:pPr marL="0" lvl="1" indent="0">
              <a:buSzTx/>
              <a:buNone/>
              <a:defRPr b="0"/>
            </a:pPr>
            <a:r>
              <a:rPr dirty="0"/>
              <a:t>(Page above also has links to today’s demo and extra practice with Python.)</a:t>
            </a:r>
          </a:p>
          <a:p>
            <a:pPr marL="0" lvl="1" indent="0">
              <a:buSzTx/>
              <a:buNone/>
              <a:defRPr b="0"/>
            </a:pPr>
            <a:r>
              <a:rPr b="1" dirty="0"/>
              <a:t>Next week</a:t>
            </a:r>
            <a:r>
              <a:rPr dirty="0"/>
              <a:t>: A1 help, git walkthrough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Welcome to COGS 108!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0382575" cy="2286000"/>
          </a:xfrm>
          <a:prstGeom prst="rect">
            <a:avLst/>
          </a:prstGeom>
        </p:spPr>
        <p:txBody>
          <a:bodyPr/>
          <a:lstStyle/>
          <a:p>
            <a:r>
              <a:t>Welcome to COGS 108!</a:t>
            </a:r>
          </a:p>
        </p:txBody>
      </p:sp>
      <p:sp>
        <p:nvSpPr>
          <p:cNvPr id="127" name="Will McCarthy wmccarthy@ucsd.edu OH: Fri 10a-11a on Zoom…"/>
          <p:cNvSpPr txBox="1">
            <a:spLocks noGrp="1"/>
          </p:cNvSpPr>
          <p:nvPr>
            <p:ph type="body" idx="1"/>
          </p:nvPr>
        </p:nvSpPr>
        <p:spPr>
          <a:xfrm>
            <a:off x="1689100" y="3886200"/>
            <a:ext cx="20382575" cy="8966200"/>
          </a:xfrm>
          <a:prstGeom prst="rect">
            <a:avLst/>
          </a:prstGeom>
        </p:spPr>
        <p:txBody>
          <a:bodyPr/>
          <a:lstStyle/>
          <a:p>
            <a:pPr marL="889000" indent="-685800">
              <a:spcBef>
                <a:spcPts val="2700"/>
              </a:spcBef>
            </a:pPr>
            <a:r>
              <a:rPr lang="en-US" dirty="0"/>
              <a:t>Atman Patel</a:t>
            </a:r>
          </a:p>
          <a:p>
            <a:pPr marL="889000" indent="-685800">
              <a:spcBef>
                <a:spcPts val="2700"/>
              </a:spcBef>
            </a:pPr>
            <a:r>
              <a:rPr dirty="0"/>
              <a:t>2nd year </a:t>
            </a:r>
            <a:r>
              <a:rPr lang="en-US" dirty="0"/>
              <a:t>MS</a:t>
            </a:r>
            <a:r>
              <a:rPr dirty="0"/>
              <a:t> student in </a:t>
            </a:r>
            <a:r>
              <a:rPr lang="en-US" dirty="0"/>
              <a:t>ECE </a:t>
            </a:r>
            <a:r>
              <a:rPr lang="en-US" b="0" dirty="0"/>
              <a:t>– Specialization in Machine Learning and Data Science</a:t>
            </a:r>
            <a:endParaRPr b="0" dirty="0"/>
          </a:p>
          <a:p>
            <a:pPr marL="889000" indent="-685800">
              <a:spcBef>
                <a:spcPts val="2700"/>
              </a:spcBef>
            </a:pPr>
            <a:r>
              <a:rPr dirty="0"/>
              <a:t>Research: </a:t>
            </a:r>
            <a:r>
              <a:rPr lang="en-US" b="0" dirty="0"/>
              <a:t>Deep Learning, applications in Computer Vision</a:t>
            </a:r>
          </a:p>
          <a:p>
            <a:pPr marL="889000" indent="-685800">
              <a:spcBef>
                <a:spcPts val="2700"/>
              </a:spcBef>
            </a:pPr>
            <a:r>
              <a:rPr lang="en-US" dirty="0"/>
              <a:t>Interests: </a:t>
            </a:r>
            <a:r>
              <a:rPr lang="en-US" b="0" dirty="0"/>
              <a:t>Ukulele (started learning), Soccer, table tennis </a:t>
            </a:r>
            <a:endParaRPr b="0" dirty="0"/>
          </a:p>
        </p:txBody>
      </p:sp>
      <p:pic>
        <p:nvPicPr>
          <p:cNvPr id="3" name="Picture 2" descr="A young person taking a selfie&#10;&#10;Description automatically generated">
            <a:extLst>
              <a:ext uri="{FF2B5EF4-FFF2-40B4-BE49-F238E27FC236}">
                <a16:creationId xmlns:a16="http://schemas.microsoft.com/office/drawing/2014/main" id="{1D063F7A-15F4-1C44-81C9-B6921875D1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16750" y="9525"/>
            <a:ext cx="4638675" cy="6197812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ection Philosoph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Section Philosophy</a:t>
            </a:r>
          </a:p>
        </p:txBody>
      </p:sp>
      <p:sp>
        <p:nvSpPr>
          <p:cNvPr id="131" name="Sections are not recorded- it’s the place for dumb questions…"/>
          <p:cNvSpPr txBox="1">
            <a:spLocks noGrp="1"/>
          </p:cNvSpPr>
          <p:nvPr>
            <p:ph type="body" idx="1"/>
          </p:nvPr>
        </p:nvSpPr>
        <p:spPr>
          <a:xfrm>
            <a:off x="1689100" y="3098800"/>
            <a:ext cx="21005800" cy="9296400"/>
          </a:xfrm>
          <a:prstGeom prst="rect">
            <a:avLst/>
          </a:prstGeom>
        </p:spPr>
        <p:txBody>
          <a:bodyPr/>
          <a:lstStyle/>
          <a:p>
            <a:r>
              <a:rPr b="0" dirty="0"/>
              <a:t>Attendance is not required</a:t>
            </a:r>
            <a:endParaRPr lang="en-US" b="0" dirty="0"/>
          </a:p>
          <a:p>
            <a:r>
              <a:rPr lang="en-US" b="0" dirty="0"/>
              <a:t>Reasons to never miss the discussion sessions:</a:t>
            </a:r>
            <a:endParaRPr b="0" dirty="0"/>
          </a:p>
          <a:p>
            <a:pPr lvl="1">
              <a:defRPr b="0"/>
            </a:pPr>
            <a:r>
              <a:rPr dirty="0"/>
              <a:t>Demos </a:t>
            </a:r>
            <a:r>
              <a:rPr lang="en-US" dirty="0"/>
              <a:t>to help you set up and start working</a:t>
            </a:r>
          </a:p>
          <a:p>
            <a:pPr lvl="1">
              <a:defRPr b="0"/>
            </a:pPr>
            <a:r>
              <a:rPr lang="en-US" dirty="0"/>
              <a:t>Hands-on experience and personalized guidance</a:t>
            </a:r>
          </a:p>
          <a:p>
            <a:pPr lvl="1">
              <a:defRPr b="0"/>
            </a:pPr>
            <a:r>
              <a:rPr lang="en-US" dirty="0"/>
              <a:t>Discussion is not supposed to be a monologue – Please ask questions</a:t>
            </a:r>
          </a:p>
          <a:p>
            <a:pPr lvl="1">
              <a:defRPr b="0"/>
            </a:pPr>
            <a:r>
              <a:rPr lang="en-US" dirty="0"/>
              <a:t>Condensed information &gt;&gt; searching the infinite www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Zoom forma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Zoom format</a:t>
            </a:r>
          </a:p>
        </p:txBody>
      </p:sp>
      <p:sp>
        <p:nvSpPr>
          <p:cNvPr id="134" name="First 10-15 minutes will be lecture style.  Please mute your microphone, but feel free to unmute and ask questions! (this might change if there are too many people)…"/>
          <p:cNvSpPr txBox="1">
            <a:spLocks noGrp="1"/>
          </p:cNvSpPr>
          <p:nvPr>
            <p:ph type="body" idx="1"/>
          </p:nvPr>
        </p:nvSpPr>
        <p:spPr>
          <a:xfrm>
            <a:off x="1689100" y="3098800"/>
            <a:ext cx="21005800" cy="9296400"/>
          </a:xfrm>
          <a:prstGeom prst="rect">
            <a:avLst/>
          </a:prstGeom>
        </p:spPr>
        <p:txBody>
          <a:bodyPr/>
          <a:lstStyle/>
          <a:p>
            <a:pPr marL="692943" indent="-692943" defTabSz="800735">
              <a:spcBef>
                <a:spcPts val="3800"/>
              </a:spcBef>
              <a:defRPr sz="5238"/>
            </a:pPr>
            <a:r>
              <a:rPr lang="en-US" dirty="0"/>
              <a:t>Lecture -&gt; Demo -&gt; Q/A</a:t>
            </a:r>
            <a:r>
              <a:rPr dirty="0"/>
              <a:t>. </a:t>
            </a:r>
            <a:br>
              <a:rPr dirty="0"/>
            </a:br>
            <a:r>
              <a:rPr b="0" dirty="0"/>
              <a:t>Please mute your microphone, but feel free to unmute and ask questions!</a:t>
            </a:r>
          </a:p>
          <a:p>
            <a:pPr marL="692943" indent="-692943" defTabSz="800735">
              <a:spcBef>
                <a:spcPts val="3800"/>
              </a:spcBef>
              <a:defRPr sz="5238"/>
            </a:pPr>
            <a:r>
              <a:rPr lang="en-US" dirty="0"/>
              <a:t>If you’re more comfortable with text -&gt; </a:t>
            </a:r>
            <a:r>
              <a:rPr lang="en-US" b="0" dirty="0"/>
              <a:t>Keep asking questions on chat -&gt; TI or I will address them</a:t>
            </a:r>
            <a:r>
              <a:rPr b="0" dirty="0"/>
              <a:t>.</a:t>
            </a:r>
            <a:r>
              <a:rPr dirty="0"/>
              <a:t> </a:t>
            </a:r>
            <a:endParaRPr lang="en-US" dirty="0"/>
          </a:p>
          <a:p>
            <a:pPr marL="692943" indent="-692943" defTabSz="800735">
              <a:spcBef>
                <a:spcPts val="3800"/>
              </a:spcBef>
              <a:defRPr sz="5238"/>
            </a:pPr>
            <a:r>
              <a:rPr lang="en-US" dirty="0"/>
              <a:t>We will take up assignment specific questions towards the end of Discussion or during OH. 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B5D16-CD40-1C46-A37F-1CFFC8735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AE4EEF-EB27-0D48-9C64-3B5B712D55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From a group of 4-5 students (if you opt for group project option)</a:t>
            </a:r>
          </a:p>
          <a:p>
            <a:r>
              <a:rPr lang="en-US" dirty="0"/>
              <a:t>Feel free to talk to others right now! Post a message on common chat with your interests, region, skills etc.</a:t>
            </a:r>
          </a:p>
          <a:p>
            <a:r>
              <a:rPr lang="en-US" dirty="0"/>
              <a:t>Use piazza -&gt; pinned post</a:t>
            </a:r>
          </a:p>
          <a:p>
            <a:r>
              <a:rPr lang="en-US" dirty="0"/>
              <a:t>Start working towards the project as soon as possible</a:t>
            </a:r>
          </a:p>
        </p:txBody>
      </p:sp>
    </p:spTree>
    <p:extLst>
      <p:ext uri="{BB962C8B-B14F-4D97-AF65-F5344CB8AC3E}">
        <p14:creationId xmlns:p14="http://schemas.microsoft.com/office/powerpoint/2010/main" val="3626513882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rogramm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Programming</a:t>
            </a:r>
          </a:p>
        </p:txBody>
      </p:sp>
      <p:sp>
        <p:nvSpPr>
          <p:cNvPr id="138" name="This course assumes programming knowledg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92500"/>
          </a:bodyPr>
          <a:lstStyle/>
          <a:p>
            <a:pPr marL="521493" indent="-521493" defTabSz="602615">
              <a:spcBef>
                <a:spcPts val="2900"/>
              </a:spcBef>
              <a:defRPr sz="3942"/>
            </a:pPr>
            <a:r>
              <a:rPr dirty="0"/>
              <a:t>This course assumes </a:t>
            </a:r>
            <a:r>
              <a:rPr lang="en-US" dirty="0"/>
              <a:t>basic </a:t>
            </a:r>
            <a:r>
              <a:rPr dirty="0"/>
              <a:t>programming knowledge</a:t>
            </a:r>
          </a:p>
          <a:p>
            <a:pPr marL="1040669" lvl="1" indent="-521493" defTabSz="602615">
              <a:spcBef>
                <a:spcPts val="2900"/>
              </a:spcBef>
              <a:defRPr sz="3942" b="0"/>
            </a:pPr>
            <a:r>
              <a:rPr dirty="0"/>
              <a:t>But not much</a:t>
            </a:r>
          </a:p>
          <a:p>
            <a:pPr marL="521493" indent="-521493" defTabSz="602615">
              <a:spcBef>
                <a:spcPts val="2900"/>
              </a:spcBef>
              <a:defRPr sz="3942"/>
            </a:pPr>
            <a:r>
              <a:rPr dirty="0"/>
              <a:t>Resources:</a:t>
            </a:r>
          </a:p>
          <a:p>
            <a:pPr marL="1040669" lvl="1" indent="-521493" defTabSz="602615">
              <a:spcBef>
                <a:spcPts val="2900"/>
              </a:spcBef>
              <a:defRPr sz="3942" b="0"/>
            </a:pPr>
            <a:r>
              <a:rPr dirty="0" err="1"/>
              <a:t>codeacademy</a:t>
            </a:r>
            <a:endParaRPr dirty="0"/>
          </a:p>
          <a:p>
            <a:pPr marL="1040669" lvl="1" indent="-521493" defTabSz="602615">
              <a:spcBef>
                <a:spcPts val="2900"/>
              </a:spcBef>
              <a:defRPr sz="3942" b="0"/>
            </a:pPr>
            <a:r>
              <a:rPr lang="en-US" dirty="0"/>
              <a:t>Start Here:</a:t>
            </a:r>
            <a:r>
              <a:rPr dirty="0"/>
              <a:t> </a:t>
            </a:r>
            <a:r>
              <a:rPr lang="en-US" u="sng" dirty="0">
                <a:hlinkClick r:id="rId2"/>
              </a:rPr>
              <a:t>https://github.com/COGS108/Tutorials/blob/master/01-Python.ipynb</a:t>
            </a:r>
            <a:endParaRPr u="sng" dirty="0">
              <a:hlinkClick r:id="rId3"/>
            </a:endParaRPr>
          </a:p>
          <a:p>
            <a:pPr marL="1040669" lvl="1" indent="-521493" defTabSz="602615">
              <a:spcBef>
                <a:spcPts val="2900"/>
              </a:spcBef>
              <a:defRPr sz="3942" b="0"/>
            </a:pPr>
            <a:r>
              <a:rPr lang="en-US" dirty="0"/>
              <a:t>Python in detail: </a:t>
            </a:r>
            <a:r>
              <a:rPr u="sng" dirty="0">
                <a:hlinkClick r:id="rId4"/>
              </a:rPr>
              <a:t>https://jakevdp.github.io/PythonDataScienceHandbook/</a:t>
            </a:r>
          </a:p>
          <a:p>
            <a:pPr marL="1040669" lvl="1" indent="-521493" defTabSz="602615">
              <a:spcBef>
                <a:spcPts val="2900"/>
              </a:spcBef>
              <a:defRPr sz="3942" b="0"/>
            </a:pPr>
            <a:r>
              <a:rPr lang="en-US" dirty="0"/>
              <a:t>Pandas: </a:t>
            </a:r>
            <a:r>
              <a:rPr u="sng" dirty="0">
                <a:hlinkClick r:id="rId5"/>
              </a:rPr>
              <a:t>https://www.dataschool.io/python-pandas-tips-and-tricks/</a:t>
            </a:r>
            <a:endParaRPr lang="en-US" u="sng" dirty="0">
              <a:hlinkClick r:id="rId5"/>
            </a:endParaRPr>
          </a:p>
          <a:p>
            <a:pPr marL="1040669" lvl="1" indent="-521493" defTabSz="602615">
              <a:spcBef>
                <a:spcPts val="2900"/>
              </a:spcBef>
              <a:defRPr sz="3942" b="0"/>
            </a:pPr>
            <a:r>
              <a:rPr lang="en-US" dirty="0"/>
              <a:t>Git: </a:t>
            </a:r>
            <a:r>
              <a:rPr lang="en-US" dirty="0">
                <a:hlinkClick r:id="rId6"/>
              </a:rPr>
              <a:t>https://</a:t>
            </a:r>
            <a:r>
              <a:rPr lang="en-US" dirty="0" err="1">
                <a:hlinkClick r:id="rId6"/>
              </a:rPr>
              <a:t>guides.github.com</a:t>
            </a:r>
            <a:r>
              <a:rPr lang="en-US" dirty="0">
                <a:hlinkClick r:id="rId6"/>
              </a:rPr>
              <a:t>/activities/hello-world/</a:t>
            </a:r>
            <a:endParaRPr u="sng" dirty="0">
              <a:hlinkClick r:id="rId5"/>
            </a:endParaRPr>
          </a:p>
          <a:p>
            <a:pPr marL="521493" indent="-521493" defTabSz="602615">
              <a:spcBef>
                <a:spcPts val="2900"/>
              </a:spcBef>
              <a:defRPr sz="3942"/>
            </a:pPr>
            <a:r>
              <a:rPr dirty="0" err="1"/>
              <a:t>Cheatsheets</a:t>
            </a:r>
            <a:endParaRPr dirty="0"/>
          </a:p>
          <a:p>
            <a:pPr marL="1040669" lvl="1" indent="-521493" defTabSz="602615">
              <a:spcBef>
                <a:spcPts val="2900"/>
              </a:spcBef>
              <a:defRPr sz="3942" b="0"/>
            </a:pPr>
            <a:r>
              <a:rPr dirty="0"/>
              <a:t>Google: ‘python </a:t>
            </a:r>
            <a:r>
              <a:rPr dirty="0" err="1"/>
              <a:t>cheatsheet</a:t>
            </a:r>
            <a:r>
              <a:rPr dirty="0"/>
              <a:t>’, ‘pandas </a:t>
            </a:r>
            <a:r>
              <a:rPr dirty="0" err="1"/>
              <a:t>cheatsheet</a:t>
            </a:r>
            <a:r>
              <a:rPr dirty="0"/>
              <a:t>’</a:t>
            </a:r>
            <a:r>
              <a:rPr lang="en-US" dirty="0"/>
              <a:t>, ‘git </a:t>
            </a:r>
            <a:r>
              <a:rPr lang="en-US" dirty="0" err="1"/>
              <a:t>cheatsheet</a:t>
            </a:r>
            <a:r>
              <a:rPr lang="en-US" dirty="0"/>
              <a:t>’</a:t>
            </a:r>
            <a:r>
              <a:rPr dirty="0"/>
              <a:t> (find one that’s good for you) 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4A11C-C499-F447-B063-F007E3D70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Anaconda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F9E1CC-FD23-0041-A5F5-BF2942D88D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89100" y="2921000"/>
            <a:ext cx="21005800" cy="100330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Data Science Toolkit – contains Python and data science libraries (including </a:t>
            </a:r>
            <a:r>
              <a:rPr lang="en-US" dirty="0" err="1"/>
              <a:t>jupyter</a:t>
            </a:r>
            <a:r>
              <a:rPr lang="en-US" dirty="0"/>
              <a:t> notebooks)</a:t>
            </a:r>
          </a:p>
          <a:p>
            <a:r>
              <a:rPr lang="en-US" dirty="0"/>
              <a:t>Download: </a:t>
            </a:r>
            <a:r>
              <a:rPr lang="en-US" b="0" dirty="0">
                <a:hlinkClick r:id="rId3"/>
              </a:rPr>
              <a:t>https://www.anaconda.com/products/individual</a:t>
            </a:r>
            <a:endParaRPr lang="en-US" b="0" dirty="0"/>
          </a:p>
          <a:p>
            <a:r>
              <a:rPr lang="en-US" dirty="0"/>
              <a:t>Installation:</a:t>
            </a:r>
            <a:r>
              <a:rPr lang="en-US" b="0" dirty="0"/>
              <a:t> </a:t>
            </a:r>
            <a:r>
              <a:rPr lang="en-US" b="0" dirty="0">
                <a:hlinkClick r:id="rId4"/>
              </a:rPr>
              <a:t>https://docs.anaconda.com/anaconda/install/</a:t>
            </a:r>
            <a:endParaRPr lang="en-US" b="0" dirty="0"/>
          </a:p>
          <a:p>
            <a:r>
              <a:rPr lang="en-US" dirty="0"/>
              <a:t>Verify installation:</a:t>
            </a:r>
            <a:r>
              <a:rPr lang="en-US" b="0" dirty="0"/>
              <a:t>  </a:t>
            </a:r>
            <a:r>
              <a:rPr lang="en-US" b="0" dirty="0">
                <a:hlinkClick r:id="rId5"/>
              </a:rPr>
              <a:t>https://docs.anaconda.com/anaconda/install/verify-install/</a:t>
            </a:r>
            <a:endParaRPr lang="en-US" b="0" dirty="0"/>
          </a:p>
          <a:p>
            <a:r>
              <a:rPr lang="en-US" dirty="0"/>
              <a:t>Make sure anaconda is added to the system path:</a:t>
            </a:r>
            <a:r>
              <a:rPr lang="en-US" b="0" dirty="0"/>
              <a:t> For mac: export PATH="/</a:t>
            </a:r>
            <a:r>
              <a:rPr lang="en-US" b="0" dirty="0" err="1"/>
              <a:t>usr</a:t>
            </a:r>
            <a:r>
              <a:rPr lang="en-US" b="0" dirty="0"/>
              <a:t>/local/anaconda3/bin:$PATH"</a:t>
            </a:r>
          </a:p>
        </p:txBody>
      </p:sp>
    </p:spTree>
    <p:extLst>
      <p:ext uri="{BB962C8B-B14F-4D97-AF65-F5344CB8AC3E}">
        <p14:creationId xmlns:p14="http://schemas.microsoft.com/office/powerpoint/2010/main" val="3628503703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41FA0-4693-5F41-903D-74598E5112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E66073-157D-864B-AA76-CD44C1247C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Version control system! </a:t>
            </a:r>
          </a:p>
          <a:p>
            <a:r>
              <a:rPr lang="en-US" dirty="0"/>
              <a:t>Go to </a:t>
            </a:r>
            <a:r>
              <a:rPr lang="en-US" b="0" dirty="0">
                <a:hlinkClick r:id="rId2"/>
              </a:rPr>
              <a:t>https://git-scm.com/downloads</a:t>
            </a:r>
            <a:endParaRPr lang="en-US" b="0" dirty="0"/>
          </a:p>
          <a:p>
            <a:r>
              <a:rPr lang="en-US" dirty="0"/>
              <a:t>Choose your Operating System</a:t>
            </a:r>
            <a:r>
              <a:rPr lang="en-US" b="0" dirty="0"/>
              <a:t> (Windows/OS X/Linux)</a:t>
            </a:r>
          </a:p>
          <a:p>
            <a:r>
              <a:rPr lang="en-US" dirty="0"/>
              <a:t>Follow the steps specific to your OS</a:t>
            </a:r>
          </a:p>
          <a:p>
            <a:r>
              <a:rPr lang="en-US" dirty="0"/>
              <a:t>Verify installation:</a:t>
            </a:r>
            <a:r>
              <a:rPr lang="en-US" b="0" dirty="0"/>
              <a:t> In terminal type “git –-version”</a:t>
            </a:r>
          </a:p>
        </p:txBody>
      </p:sp>
    </p:spTree>
    <p:extLst>
      <p:ext uri="{BB962C8B-B14F-4D97-AF65-F5344CB8AC3E}">
        <p14:creationId xmlns:p14="http://schemas.microsoft.com/office/powerpoint/2010/main" val="3803941991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Jupyter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Jupyter</a:t>
            </a:r>
          </a:p>
        </p:txBody>
      </p:sp>
      <p:sp>
        <p:nvSpPr>
          <p:cNvPr id="141" name="Python code is run on a python interpreter…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14921045" cy="9296400"/>
          </a:xfrm>
          <a:prstGeom prst="rect">
            <a:avLst/>
          </a:prstGeom>
        </p:spPr>
        <p:txBody>
          <a:bodyPr/>
          <a:lstStyle/>
          <a:p>
            <a:pPr>
              <a:defRPr b="0"/>
            </a:pPr>
            <a:r>
              <a:rPr dirty="0"/>
              <a:t>Python code is run on a python interpreter</a:t>
            </a:r>
          </a:p>
          <a:p>
            <a:pPr>
              <a:defRPr b="0"/>
            </a:pPr>
            <a:r>
              <a:rPr dirty="0" err="1"/>
              <a:t>Jupyter</a:t>
            </a:r>
            <a:r>
              <a:rPr dirty="0"/>
              <a:t> is a program that creates an interface for typing python code in a browser, that also runs that code in a python interpreter</a:t>
            </a:r>
          </a:p>
          <a:p>
            <a:pPr>
              <a:defRPr b="0"/>
            </a:pPr>
            <a:r>
              <a:rPr dirty="0"/>
              <a:t>What does this mean?!</a:t>
            </a:r>
          </a:p>
          <a:p>
            <a:pPr lvl="1"/>
            <a:r>
              <a:rPr dirty="0" err="1"/>
              <a:t>Jupyter</a:t>
            </a:r>
            <a:r>
              <a:rPr dirty="0"/>
              <a:t> is a way of running python programs from a browser (like chrome) (hooray!)</a:t>
            </a:r>
          </a:p>
        </p:txBody>
      </p:sp>
      <p:pic>
        <p:nvPicPr>
          <p:cNvPr id="14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8377" y="139915"/>
            <a:ext cx="2344245" cy="2717370"/>
          </a:xfrm>
          <a:prstGeom prst="rect">
            <a:avLst/>
          </a:prstGeom>
          <a:ln w="12700">
            <a:miter lim="400000"/>
          </a:ln>
        </p:spPr>
      </p:pic>
      <p:pic>
        <p:nvPicPr>
          <p:cNvPr id="143" name="screenshot.png" descr="screensho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97128" y="2165948"/>
            <a:ext cx="7135626" cy="2887830"/>
          </a:xfrm>
          <a:prstGeom prst="rect">
            <a:avLst/>
          </a:prstGeom>
          <a:ln w="12700">
            <a:miter lim="400000"/>
          </a:ln>
        </p:spPr>
      </p:pic>
      <p:pic>
        <p:nvPicPr>
          <p:cNvPr id="144" name="screenshot.png" descr="screensho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73020" y="226942"/>
            <a:ext cx="8213944" cy="548740"/>
          </a:xfrm>
          <a:prstGeom prst="rect">
            <a:avLst/>
          </a:prstGeom>
          <a:ln w="12700">
            <a:miter lim="400000"/>
          </a:ln>
        </p:spPr>
      </p:pic>
      <p:pic>
        <p:nvPicPr>
          <p:cNvPr id="145" name="screenshot.png" descr="screenshot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943889" y="6888665"/>
            <a:ext cx="6642101" cy="49403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Avenir Next"/>
        <a:ea typeface="Avenir Next"/>
        <a:cs typeface="Avenir Next"/>
      </a:majorFont>
      <a:minorFont>
        <a:latin typeface="Avenir Next"/>
        <a:ea typeface="Avenir Next"/>
        <a:cs typeface="Avenir Nex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5400"/>
          </a:spcBef>
          <a:spcAft>
            <a:spcPts val="0"/>
          </a:spcAft>
          <a:buClrTx/>
          <a:buSzTx/>
          <a:buFontTx/>
          <a:buNone/>
          <a:tabLst/>
          <a:defRPr kumimoji="0" sz="5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venir N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Avenir Next"/>
        <a:ea typeface="Avenir Next"/>
        <a:cs typeface="Avenir Next"/>
      </a:majorFont>
      <a:minorFont>
        <a:latin typeface="Avenir Next"/>
        <a:ea typeface="Avenir Next"/>
        <a:cs typeface="Avenir Nex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5400"/>
          </a:spcBef>
          <a:spcAft>
            <a:spcPts val="0"/>
          </a:spcAft>
          <a:buClrTx/>
          <a:buSzTx/>
          <a:buFontTx/>
          <a:buNone/>
          <a:tabLst/>
          <a:defRPr kumimoji="0" sz="5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venir N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774</TotalTime>
  <Words>834</Words>
  <Application>Microsoft Macintosh PowerPoint</Application>
  <PresentationFormat>Custom</PresentationFormat>
  <Paragraphs>92</Paragraphs>
  <Slides>14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Avenir Next</vt:lpstr>
      <vt:lpstr>Helvetica Neue</vt:lpstr>
      <vt:lpstr>Helvetica Neue Light</vt:lpstr>
      <vt:lpstr>Helvetica Neue Medium</vt:lpstr>
      <vt:lpstr>White</vt:lpstr>
      <vt:lpstr>Introductions</vt:lpstr>
      <vt:lpstr>Welcome to COGS 108!</vt:lpstr>
      <vt:lpstr>Section Philosophy</vt:lpstr>
      <vt:lpstr>Zoom format</vt:lpstr>
      <vt:lpstr>Project</vt:lpstr>
      <vt:lpstr>Programming</vt:lpstr>
      <vt:lpstr>Anaconda</vt:lpstr>
      <vt:lpstr>Git</vt:lpstr>
      <vt:lpstr>Jupyter</vt:lpstr>
      <vt:lpstr>Jupyter Demo</vt:lpstr>
      <vt:lpstr>datahub</vt:lpstr>
      <vt:lpstr>Oakland License Plates</vt:lpstr>
      <vt:lpstr>Working on your assignments</vt:lpstr>
      <vt:lpstr>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Introductions</dc:title>
  <cp:lastModifiedBy>Atman P Patel</cp:lastModifiedBy>
  <cp:revision>23</cp:revision>
  <dcterms:modified xsi:type="dcterms:W3CDTF">2020-10-06T02:00:19Z</dcterms:modified>
</cp:coreProperties>
</file>